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7" r:id="rId2"/>
    <p:sldId id="256" r:id="rId3"/>
    <p:sldId id="294" r:id="rId4"/>
    <p:sldId id="257" r:id="rId5"/>
    <p:sldId id="258" r:id="rId6"/>
    <p:sldId id="259" r:id="rId7"/>
    <p:sldId id="260" r:id="rId8"/>
    <p:sldId id="295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8" r:id="rId24"/>
    <p:sldId id="296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8" r:id="rId33"/>
    <p:sldId id="289" r:id="rId34"/>
    <p:sldId id="291" r:id="rId35"/>
    <p:sldId id="292" r:id="rId36"/>
    <p:sldId id="293" r:id="rId37"/>
    <p:sldId id="29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A65EA-D027-4EB5-9C0B-F00436ABE850}" type="datetimeFigureOut">
              <a:rPr lang="ru-RU" smtClean="0"/>
              <a:t>02.04.2017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081A2-FD86-4B8A-9401-BA35F2C7D5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91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081A2-FD86-4B8A-9401-BA35F2C7D50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392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-553" y="0"/>
            <a:ext cx="9144553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548680"/>
            <a:ext cx="7429552" cy="61206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            </a:t>
            </a:r>
          </a:p>
          <a:p>
            <a:r>
              <a:rPr lang="ru-RU" sz="3600" dirty="0">
                <a:solidFill>
                  <a:srgbClr val="7030A0"/>
                </a:solidFill>
              </a:rPr>
              <a:t> </a:t>
            </a:r>
            <a:r>
              <a:rPr lang="ru-RU" sz="3600" dirty="0" smtClean="0">
                <a:solidFill>
                  <a:srgbClr val="7030A0"/>
                </a:solidFill>
              </a:rPr>
              <a:t>          </a:t>
            </a:r>
            <a:r>
              <a:rPr lang="ru-RU" sz="3600" b="1" dirty="0" smtClean="0">
                <a:solidFill>
                  <a:srgbClr val="FF0000"/>
                </a:solidFill>
              </a:rPr>
              <a:t>Презентация на тему:</a:t>
            </a:r>
          </a:p>
          <a:p>
            <a:r>
              <a:rPr lang="ru-RU" sz="5400" b="1" dirty="0" smtClean="0">
                <a:solidFill>
                  <a:srgbClr val="7030A0"/>
                </a:solidFill>
              </a:rPr>
              <a:t>  </a:t>
            </a:r>
            <a:r>
              <a:rPr lang="ru-RU" sz="5400" b="1" i="1" dirty="0" smtClean="0">
                <a:solidFill>
                  <a:srgbClr val="00B050"/>
                </a:solidFill>
              </a:rPr>
              <a:t>«Волшебный мир </a:t>
            </a:r>
          </a:p>
          <a:p>
            <a:r>
              <a:rPr lang="ru-RU" sz="5400" b="1" i="1" dirty="0" smtClean="0">
                <a:solidFill>
                  <a:srgbClr val="00B050"/>
                </a:solidFill>
              </a:rPr>
              <a:t>                     природы»             </a:t>
            </a:r>
          </a:p>
          <a:p>
            <a:endParaRPr lang="ru-RU" sz="3200" dirty="0" smtClean="0">
              <a:solidFill>
                <a:srgbClr val="7030A0"/>
              </a:solidFill>
            </a:endParaRPr>
          </a:p>
          <a:p>
            <a:endParaRPr lang="ru-RU" sz="3200" dirty="0">
              <a:solidFill>
                <a:srgbClr val="7030A0"/>
              </a:solidFill>
            </a:endParaRPr>
          </a:p>
          <a:p>
            <a:r>
              <a:rPr lang="ru-RU" sz="3200" dirty="0" smtClean="0">
                <a:solidFill>
                  <a:srgbClr val="7030A0"/>
                </a:solidFill>
              </a:rPr>
              <a:t>     </a:t>
            </a:r>
            <a:r>
              <a:rPr lang="ru-RU" sz="2000" dirty="0" smtClean="0">
                <a:solidFill>
                  <a:srgbClr val="0070C0"/>
                </a:solidFill>
              </a:rPr>
              <a:t>Подготовили : воспитатели средней группы</a:t>
            </a:r>
          </a:p>
          <a:p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                                   МКДОУ «Детский сад № 1 п.Теплое»</a:t>
            </a:r>
          </a:p>
          <a:p>
            <a:r>
              <a:rPr lang="ru-RU" sz="2000" dirty="0" smtClean="0">
                <a:solidFill>
                  <a:srgbClr val="0070C0"/>
                </a:solidFill>
              </a:rPr>
              <a:t>                                    Родионова З.В. ,Прохорова И.Ю.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285728"/>
            <a:ext cx="6778654" cy="157163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С наступление тепла, весной, мы сажаем огород на улице.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21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3643338" cy="3071834"/>
          </a:xfrm>
          <a:prstGeom prst="rect">
            <a:avLst/>
          </a:prstGeom>
        </p:spPr>
      </p:pic>
      <p:pic>
        <p:nvPicPr>
          <p:cNvPr id="7" name="Рисунок 6" descr="DSC02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928670"/>
            <a:ext cx="4000528" cy="3348000"/>
          </a:xfrm>
          <a:prstGeom prst="rect">
            <a:avLst/>
          </a:prstGeom>
        </p:spPr>
      </p:pic>
      <p:pic>
        <p:nvPicPr>
          <p:cNvPr id="8" name="Рисунок 7" descr="DSC02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500438"/>
            <a:ext cx="4500594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 flipV="1">
            <a:off x="7278688" y="642917"/>
            <a:ext cx="7939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 descr="DSC02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3857652" cy="3214710"/>
          </a:xfrm>
          <a:prstGeom prst="rect">
            <a:avLst/>
          </a:prstGeom>
        </p:spPr>
      </p:pic>
      <p:pic>
        <p:nvPicPr>
          <p:cNvPr id="7" name="Рисунок 6" descr="DSC02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357562"/>
            <a:ext cx="4643470" cy="32147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428604"/>
            <a:ext cx="6929486" cy="5643602"/>
          </a:xfrm>
        </p:spPr>
        <p:txBody>
          <a:bodyPr>
            <a:noAutofit/>
          </a:bodyPr>
          <a:lstStyle/>
          <a:p>
            <a:r>
              <a:rPr lang="ru-RU" sz="2400" i="1" dirty="0" smtClean="0"/>
              <a:t>В нашей группе «Солнышко» есть дополнительное направление  по опытно-экспериментальной деятельности «</a:t>
            </a:r>
            <a:r>
              <a:rPr lang="ru-RU" sz="2400" i="1" dirty="0" err="1" smtClean="0"/>
              <a:t>Семицветик</a:t>
            </a:r>
            <a:r>
              <a:rPr lang="ru-RU" sz="2400" i="1" dirty="0" smtClean="0"/>
              <a:t>». С детьми в течении всего года</a:t>
            </a:r>
          </a:p>
          <a:p>
            <a:r>
              <a:rPr lang="ru-RU" sz="2400" i="1" dirty="0" smtClean="0"/>
              <a:t>Проводятся различные занятия и опыты по формированию знаний о живой и неживой природе. В этом нам помогает комплект лабораторного оборудования для проведения опытов с водой и воздухом. Экспериментирование пронизывает все сферы  детской деятельности. А так же развивает активность, инициативу, мышление, логику, самостоятельность, творчество. Воспитывает любовь и бережное отношение к природе и животному миру.</a:t>
            </a:r>
            <a:endParaRPr lang="ru-RU" sz="24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285728"/>
            <a:ext cx="6850092" cy="142876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Опытно-экспериментальная лаборатория для  проведения опытов с водой и воздухом.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IMG_04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00">
            <a:off x="4611143" y="1458516"/>
            <a:ext cx="4051397" cy="4043263"/>
          </a:xfrm>
          <a:prstGeom prst="rect">
            <a:avLst/>
          </a:prstGeom>
        </p:spPr>
      </p:pic>
      <p:pic>
        <p:nvPicPr>
          <p:cNvPr id="7" name="Рисунок 6" descr="IMG_0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540000">
            <a:off x="417636" y="1365474"/>
            <a:ext cx="4161140" cy="45401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214290"/>
            <a:ext cx="5486400" cy="7143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Опыты с водой.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IMG_0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57232"/>
            <a:ext cx="4357718" cy="4143404"/>
          </a:xfrm>
          <a:prstGeom prst="rect">
            <a:avLst/>
          </a:prstGeom>
        </p:spPr>
      </p:pic>
      <p:pic>
        <p:nvPicPr>
          <p:cNvPr id="8" name="Рисунок 7" descr="DSC01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142984"/>
            <a:ext cx="4429156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428604"/>
            <a:ext cx="6635778" cy="92869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              Свойства песка.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_e2VEaIppY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4000504"/>
            <a:ext cx="5000660" cy="2714644"/>
          </a:xfrm>
          <a:prstGeom prst="rect">
            <a:avLst/>
          </a:prstGeom>
        </p:spPr>
      </p:pic>
      <p:pic>
        <p:nvPicPr>
          <p:cNvPr id="7" name="Рисунок 6" descr="NpG3nWuyKM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840000">
            <a:off x="428596" y="1500174"/>
            <a:ext cx="3786214" cy="2857520"/>
          </a:xfrm>
          <a:prstGeom prst="rect">
            <a:avLst/>
          </a:prstGeom>
        </p:spPr>
      </p:pic>
      <p:pic>
        <p:nvPicPr>
          <p:cNvPr id="8" name="Рисунок 7" descr="XSjKK9VqSz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4389159" y="1342862"/>
            <a:ext cx="4361993" cy="323264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142852"/>
            <a:ext cx="6564340" cy="1000132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70C0"/>
                </a:solidFill>
              </a:rPr>
              <a:t>Свойства воды (прозрачная, теплая, горячая, холодная). Опыт : «Тонет, не тонет».</a:t>
            </a:r>
            <a:endParaRPr lang="ru-RU" sz="2400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DSC01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420000">
            <a:off x="357158" y="1071546"/>
            <a:ext cx="3214710" cy="2928958"/>
          </a:xfrm>
          <a:prstGeom prst="rect">
            <a:avLst/>
          </a:prstGeom>
        </p:spPr>
      </p:pic>
      <p:pic>
        <p:nvPicPr>
          <p:cNvPr id="7" name="Рисунок 6" descr="DSC017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5918" y="3571876"/>
            <a:ext cx="5000660" cy="3071834"/>
          </a:xfrm>
          <a:prstGeom prst="rect">
            <a:avLst/>
          </a:prstGeom>
        </p:spPr>
      </p:pic>
      <p:pic>
        <p:nvPicPr>
          <p:cNvPr id="8" name="Рисунок 7" descr="DSC017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0000">
            <a:off x="4213409" y="1009524"/>
            <a:ext cx="3731831" cy="257219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214290"/>
            <a:ext cx="6492902" cy="857256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</a:rPr>
              <a:t>Экспериментирование на тему: «Воздух».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7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500174"/>
            <a:ext cx="3714776" cy="3500462"/>
          </a:xfrm>
          <a:prstGeom prst="rect">
            <a:avLst/>
          </a:prstGeom>
        </p:spPr>
      </p:pic>
      <p:pic>
        <p:nvPicPr>
          <p:cNvPr id="7" name="Рисунок 6" descr="DSC01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0000">
            <a:off x="4362395" y="926661"/>
            <a:ext cx="3981402" cy="2722980"/>
          </a:xfrm>
          <a:prstGeom prst="rect">
            <a:avLst/>
          </a:prstGeom>
        </p:spPr>
      </p:pic>
      <p:pic>
        <p:nvPicPr>
          <p:cNvPr id="8" name="Рисунок 7" descr="DSC018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46219">
            <a:off x="4142707" y="3573542"/>
            <a:ext cx="4631965" cy="28080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214290"/>
            <a:ext cx="6778654" cy="85725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            Опыты со снегом.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DSC01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00108"/>
            <a:ext cx="4214810" cy="3714776"/>
          </a:xfrm>
          <a:prstGeom prst="rect">
            <a:avLst/>
          </a:prstGeom>
        </p:spPr>
      </p:pic>
      <p:pic>
        <p:nvPicPr>
          <p:cNvPr id="7" name="Рисунок 6" descr="DSC018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1785926"/>
            <a:ext cx="4071966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-285784" y="0"/>
            <a:ext cx="9429784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57166"/>
            <a:ext cx="6707216" cy="100013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   Знакомство с растениями.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428736"/>
            <a:ext cx="6215106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571480"/>
            <a:ext cx="8280920" cy="564360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«Природа для нас – кладовая солнца с великими сокровищами...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И охранять природу – значит охранять Родину»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(М.М.Пришвин)</a:t>
            </a:r>
          </a:p>
          <a:p>
            <a:endParaRPr lang="ru-RU" sz="2000" b="1" i="1" dirty="0" smtClean="0"/>
          </a:p>
          <a:p>
            <a:r>
              <a:rPr lang="ru-RU" sz="2000" b="1" i="1" dirty="0" smtClean="0"/>
              <a:t>Наша группа «Солнышко» работает по направлению  «Экологическое воспитание».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Цель: </a:t>
            </a:r>
            <a:r>
              <a:rPr lang="ru-RU" sz="2000" b="1" i="1" dirty="0" smtClean="0"/>
              <a:t>формирование знаний о мире растений и животных, природных явлений, ответственного отношения к уникальному миру природы во всех его проявлениях, установка на сбережение природных богатств.</a:t>
            </a:r>
          </a:p>
          <a:p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       </a:t>
            </a:r>
            <a:r>
              <a:rPr lang="ru-RU" sz="2000" b="1" i="1" dirty="0" smtClean="0">
                <a:solidFill>
                  <a:srgbClr val="C00000"/>
                </a:solidFill>
              </a:rPr>
              <a:t>Актуальность:</a:t>
            </a:r>
          </a:p>
          <a:p>
            <a:r>
              <a:rPr lang="ru-RU" sz="2000" b="1" i="1" dirty="0" smtClean="0"/>
              <a:t>Экологическое воспитание одно из основных направлений в системе образования, это способ воздействия на чувство детей, их сознание,взгляды и представления. Дети испытывают потребность в общении с природой. Они учатся ее любить, наблюдать, сопереживать, понимать, что наша Земля не </a:t>
            </a:r>
            <a:r>
              <a:rPr lang="ru-RU" sz="2000" b="1" i="1" smtClean="0"/>
              <a:t>может </a:t>
            </a:r>
          </a:p>
          <a:p>
            <a:r>
              <a:rPr lang="ru-RU" sz="2000" b="1" i="1" smtClean="0"/>
              <a:t>существовать </a:t>
            </a:r>
            <a:r>
              <a:rPr lang="ru-RU" sz="2000" b="1" i="1" dirty="0" smtClean="0"/>
              <a:t>без растений, насекомых, птиц и животных.</a:t>
            </a:r>
          </a:p>
          <a:p>
            <a:endParaRPr lang="ru-RU" sz="2000" b="1" i="1" dirty="0" smtClean="0"/>
          </a:p>
          <a:p>
            <a:endParaRPr lang="ru-RU" sz="2000" b="1" i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285728"/>
            <a:ext cx="6635778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Экспериментирование на тему: «Ветер».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DSC017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80000">
            <a:off x="4810355" y="1328622"/>
            <a:ext cx="3722506" cy="3320965"/>
          </a:xfrm>
          <a:prstGeom prst="rect">
            <a:avLst/>
          </a:prstGeom>
        </p:spPr>
      </p:pic>
      <p:pic>
        <p:nvPicPr>
          <p:cNvPr id="7" name="Рисунок 6" descr="DSC01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240000">
            <a:off x="1278794" y="1436366"/>
            <a:ext cx="4010716" cy="378621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357166"/>
            <a:ext cx="6921530" cy="10001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Наша группа приняла участие в Международной акции «Кормушка для пичужки».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1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0"/>
            <a:ext cx="4000528" cy="2643206"/>
          </a:xfrm>
          <a:prstGeom prst="rect">
            <a:avLst/>
          </a:prstGeom>
        </p:spPr>
      </p:pic>
      <p:pic>
        <p:nvPicPr>
          <p:cNvPr id="8" name="Рисунок 7" descr="DSC020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071546"/>
            <a:ext cx="4000528" cy="3286148"/>
          </a:xfrm>
          <a:prstGeom prst="rect">
            <a:avLst/>
          </a:prstGeom>
        </p:spPr>
      </p:pic>
      <p:pic>
        <p:nvPicPr>
          <p:cNvPr id="9" name="Рисунок 8" descr="DSC0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8794" y="3286124"/>
            <a:ext cx="4214842" cy="34290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285728"/>
            <a:ext cx="6564340" cy="57150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Покормите птиц зимой. Птичкина столовая.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2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420000">
            <a:off x="285720" y="1000108"/>
            <a:ext cx="4500594" cy="3571900"/>
          </a:xfrm>
          <a:prstGeom prst="rect">
            <a:avLst/>
          </a:prstGeom>
        </p:spPr>
      </p:pic>
      <p:pic>
        <p:nvPicPr>
          <p:cNvPr id="7" name="Рисунок 6" descr="DSC02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40000">
            <a:off x="4296108" y="1643394"/>
            <a:ext cx="4357718" cy="393212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85728"/>
            <a:ext cx="7343788" cy="1285884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</a:rPr>
              <a:t>Делаем с детьми поделки из природного материала.</a:t>
            </a:r>
            <a:endParaRPr lang="ru-RU" sz="36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2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1571612"/>
            <a:ext cx="5786478" cy="435771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" y="0"/>
            <a:ext cx="91225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33265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Совместная работа детей и родителей. Выставка поделок на тему: «Что нам осень принесла»</a:t>
            </a:r>
            <a:endParaRPr lang="ru-RU" b="1" i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99" y="692697"/>
            <a:ext cx="3960440" cy="3312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0" y="978987"/>
            <a:ext cx="4320480" cy="33141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0" y="3631143"/>
            <a:ext cx="4536504" cy="29523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40" y="3789040"/>
            <a:ext cx="4403839" cy="27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0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214290"/>
            <a:ext cx="6492902" cy="1500198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Много знаний по экологическому воспитанию дети получают на занятиях.</a:t>
            </a:r>
          </a:p>
          <a:p>
            <a:r>
              <a:rPr lang="ru-RU" sz="2800" dirty="0" smtClean="0">
                <a:solidFill>
                  <a:srgbClr val="0070C0"/>
                </a:solidFill>
              </a:rPr>
              <a:t>Непосредственно образовательная деятельность на тему: «Волшебница-вода».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IMG_08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714488"/>
            <a:ext cx="5929354" cy="40005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85728"/>
            <a:ext cx="7778785" cy="7143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B0F0"/>
                </a:solidFill>
              </a:rPr>
              <a:t>Опытно-экспериментальная деятельность с водой.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6" name="Рисунок 5" descr="IMG_0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480000">
            <a:off x="299642" y="1213448"/>
            <a:ext cx="4143404" cy="4272028"/>
          </a:xfrm>
          <a:prstGeom prst="rect">
            <a:avLst/>
          </a:prstGeom>
        </p:spPr>
      </p:pic>
      <p:pic>
        <p:nvPicPr>
          <p:cNvPr id="7" name="Рисунок 6" descr="IMG_0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">
            <a:off x="4624831" y="1058444"/>
            <a:ext cx="3857652" cy="38091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285728"/>
            <a:ext cx="6850092" cy="1500198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Рисование нетрадиционным способом (обрывание бумаги) на тему: «Желтые одуванчики».</a:t>
            </a:r>
            <a:endParaRPr lang="ru-RU" sz="3200" dirty="0"/>
          </a:p>
        </p:txBody>
      </p:sp>
      <p:pic>
        <p:nvPicPr>
          <p:cNvPr id="6" name="Рисунок 5" descr="P1013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357430"/>
            <a:ext cx="4429156" cy="3571900"/>
          </a:xfrm>
          <a:prstGeom prst="rect">
            <a:avLst/>
          </a:prstGeom>
        </p:spPr>
      </p:pic>
      <p:pic>
        <p:nvPicPr>
          <p:cNvPr id="7" name="Рисунок 6" descr="P10132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0000">
            <a:off x="4572000" y="1928802"/>
            <a:ext cx="4071966" cy="38576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214290"/>
            <a:ext cx="6707216" cy="1214446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</a:rPr>
              <a:t>Дети с большим удовольствием создают композицию  из одуванчиков.</a:t>
            </a:r>
            <a:endParaRPr lang="ru-RU" sz="2800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P1013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60000">
            <a:off x="727270" y="1577247"/>
            <a:ext cx="3714776" cy="3601488"/>
          </a:xfrm>
          <a:prstGeom prst="rect">
            <a:avLst/>
          </a:prstGeom>
        </p:spPr>
      </p:pic>
      <p:pic>
        <p:nvPicPr>
          <p:cNvPr id="8" name="Рисунок 7" descr="P10132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60000">
            <a:off x="4567015" y="1359828"/>
            <a:ext cx="4380754" cy="44225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214290"/>
            <a:ext cx="5486400" cy="120493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  Экологические игры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722860" y="884553"/>
            <a:ext cx="3528000" cy="2566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4572000" y="836712"/>
            <a:ext cx="3744416" cy="2661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1008"/>
            <a:ext cx="4032448" cy="31683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01831"/>
            <a:ext cx="4680520" cy="28235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5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404664"/>
            <a:ext cx="7848872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Задачи</a:t>
            </a:r>
          </a:p>
          <a:p>
            <a:r>
              <a:rPr lang="ru-RU" sz="2000" b="1" i="1" u="sng" dirty="0" smtClean="0">
                <a:solidFill>
                  <a:srgbClr val="FF0000"/>
                </a:solidFill>
              </a:rPr>
              <a:t>Образовательные:</a:t>
            </a:r>
          </a:p>
          <a:p>
            <a:r>
              <a:rPr lang="ru-RU" dirty="0" smtClean="0"/>
              <a:t>-формирование основ экологической культуры в процессе ознакомления с дошкольниками через практическую деятельность с живыми объектами, наблюдения, опыты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и</a:t>
            </a:r>
            <a:r>
              <a:rPr lang="ru-RU" dirty="0" smtClean="0"/>
              <a:t>сследовательская работа и работа с дидактическим материалом, формирование экологических представлений;</a:t>
            </a:r>
          </a:p>
          <a:p>
            <a:r>
              <a:rPr lang="ru-RU" dirty="0" smtClean="0"/>
              <a:t>-осознание детьми о том, что растения и животные –</a:t>
            </a:r>
          </a:p>
          <a:p>
            <a:r>
              <a:rPr lang="ru-RU" dirty="0"/>
              <a:t>э</a:t>
            </a:r>
            <a:r>
              <a:rPr lang="ru-RU" dirty="0" smtClean="0"/>
              <a:t>то живые организмы; о наличии в природе неживых тел, об их взаимосвязи;</a:t>
            </a:r>
          </a:p>
          <a:p>
            <a:r>
              <a:rPr lang="ru-RU" dirty="0" smtClean="0"/>
              <a:t>-формирование знаний о значении живой и неживой природы в жизни и хозяйственной деятельности человека;</a:t>
            </a:r>
          </a:p>
          <a:p>
            <a:r>
              <a:rPr lang="ru-RU" dirty="0" smtClean="0"/>
              <a:t>-показ положительного и отрицательного влияния человека на окружающий мир;</a:t>
            </a:r>
          </a:p>
          <a:p>
            <a:r>
              <a:rPr lang="ru-RU" sz="2000" b="1" i="1" u="sng" dirty="0" smtClean="0">
                <a:solidFill>
                  <a:srgbClr val="FF0000"/>
                </a:solidFill>
              </a:rPr>
              <a:t>Воспитательные:</a:t>
            </a:r>
          </a:p>
          <a:p>
            <a:r>
              <a:rPr lang="ru-RU" dirty="0" smtClean="0"/>
              <a:t>-привлечение внимания к окружающим природным объектам, развитие умений видеть красоту окружающего природного мира, разнообразие его красок и форм;</a:t>
            </a:r>
          </a:p>
          <a:p>
            <a:r>
              <a:rPr lang="ru-RU" dirty="0" smtClean="0"/>
              <a:t>-воспитание желания и умений сохранять окружающий мир природы;</a:t>
            </a:r>
          </a:p>
          <a:p>
            <a:r>
              <a:rPr lang="ru-RU" sz="2000" b="1" i="1" u="sng" dirty="0" smtClean="0">
                <a:solidFill>
                  <a:srgbClr val="FF0000"/>
                </a:solidFill>
              </a:rPr>
              <a:t>Развивающие:</a:t>
            </a:r>
          </a:p>
          <a:p>
            <a:r>
              <a:rPr lang="ru-RU" dirty="0" smtClean="0"/>
              <a:t>-развитие умений наблюдать за живыми объектами и явлениями </a:t>
            </a:r>
          </a:p>
          <a:p>
            <a:r>
              <a:rPr lang="ru-RU" dirty="0" smtClean="0"/>
              <a:t>неживой природы;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3719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21704" y="1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357166"/>
            <a:ext cx="7715304" cy="20002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                       Настольные игры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40" y="941246"/>
            <a:ext cx="3672408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80000">
            <a:off x="1144067" y="3936070"/>
            <a:ext cx="3024336" cy="2755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43" y="827862"/>
            <a:ext cx="4299916" cy="2816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4716016" y="3789040"/>
            <a:ext cx="3528392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-857288" y="0"/>
            <a:ext cx="10001288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85728"/>
            <a:ext cx="6921530" cy="928694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                       Работа с планшетами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053" y="773244"/>
            <a:ext cx="4355976" cy="3747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27" y="2537520"/>
            <a:ext cx="489654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2910" y="0"/>
            <a:ext cx="6635778" cy="1428736"/>
          </a:xfrm>
        </p:spPr>
        <p:txBody>
          <a:bodyPr>
            <a:normAutofit fontScale="92500"/>
          </a:bodyPr>
          <a:lstStyle/>
          <a:p>
            <a:endParaRPr lang="ru-RU" sz="2400" dirty="0" smtClean="0"/>
          </a:p>
          <a:p>
            <a:r>
              <a:rPr lang="ru-RU" sz="2400" i="1" dirty="0" smtClean="0">
                <a:solidFill>
                  <a:srgbClr val="FF0000"/>
                </a:solidFill>
              </a:rPr>
              <a:t>Так же проводится большая работа по экологическому воспитанию  во время прогулок.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DSC02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340" y="1257280"/>
            <a:ext cx="4151704" cy="29638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1" y="1104130"/>
            <a:ext cx="3930708" cy="31169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9" y="4111673"/>
            <a:ext cx="3744416" cy="2780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36" y="4111672"/>
            <a:ext cx="3901408" cy="274632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285728"/>
            <a:ext cx="6492902" cy="100013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         Природа вокруг нас! 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2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000108"/>
            <a:ext cx="4214842" cy="2928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77072"/>
            <a:ext cx="4104424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">
            <a:off x="4139951" y="1486968"/>
            <a:ext cx="4797403" cy="379575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71604" y="285728"/>
            <a:ext cx="5429288" cy="6143668"/>
          </a:xfrm>
        </p:spPr>
        <p:txBody>
          <a:bodyPr>
            <a:normAutofit fontScale="70000" lnSpcReduction="20000"/>
          </a:bodyPr>
          <a:lstStyle/>
          <a:p>
            <a:r>
              <a:rPr lang="ru-RU" sz="3100" i="1" u="sng" dirty="0" smtClean="0">
                <a:solidFill>
                  <a:srgbClr val="FF0000"/>
                </a:solidFill>
              </a:rPr>
              <a:t>Участвовали в различных международных конкурсах:</a:t>
            </a:r>
          </a:p>
          <a:p>
            <a:r>
              <a:rPr lang="ru-RU" sz="3100" i="1" u="sng" dirty="0" smtClean="0">
                <a:solidFill>
                  <a:srgbClr val="FF0000"/>
                </a:solidFill>
              </a:rPr>
              <a:t>Родионова З.В.:</a:t>
            </a:r>
          </a:p>
          <a:p>
            <a:r>
              <a:rPr lang="ru-RU" sz="2900" dirty="0" smtClean="0"/>
              <a:t>1.Огород на подоконнике.</a:t>
            </a:r>
          </a:p>
          <a:p>
            <a:r>
              <a:rPr lang="ru-RU" sz="2900" dirty="0" smtClean="0"/>
              <a:t>2.Трудовое воспитание дошкольников.</a:t>
            </a:r>
          </a:p>
          <a:p>
            <a:r>
              <a:rPr lang="ru-RU" sz="2900" dirty="0" smtClean="0"/>
              <a:t>3.Планета детства.</a:t>
            </a:r>
          </a:p>
          <a:p>
            <a:r>
              <a:rPr lang="ru-RU" sz="2900" dirty="0" smtClean="0"/>
              <a:t>4. </a:t>
            </a:r>
            <a:r>
              <a:rPr lang="ru-RU" sz="2900" dirty="0" err="1" smtClean="0"/>
              <a:t>Ихтиандр</a:t>
            </a:r>
            <a:r>
              <a:rPr lang="ru-RU" sz="2900" dirty="0" smtClean="0"/>
              <a:t>  или тот, кто живет в воде.</a:t>
            </a:r>
          </a:p>
          <a:p>
            <a:r>
              <a:rPr lang="ru-RU" sz="2900" dirty="0" smtClean="0"/>
              <a:t>5.Летние деньки.</a:t>
            </a:r>
          </a:p>
          <a:p>
            <a:r>
              <a:rPr lang="ru-RU" sz="2900" dirty="0" smtClean="0"/>
              <a:t>6.Поделки из природного материала.</a:t>
            </a:r>
          </a:p>
          <a:p>
            <a:r>
              <a:rPr lang="ru-RU" sz="3100" i="1" u="sng" dirty="0" smtClean="0">
                <a:solidFill>
                  <a:srgbClr val="FF0000"/>
                </a:solidFill>
              </a:rPr>
              <a:t>Прохорова И.Ю.:</a:t>
            </a:r>
          </a:p>
          <a:p>
            <a:r>
              <a:rPr lang="ru-RU" sz="2900" dirty="0" smtClean="0"/>
              <a:t>1.Моя Родина-2016г.</a:t>
            </a:r>
          </a:p>
          <a:p>
            <a:r>
              <a:rPr lang="ru-RU" sz="2900" dirty="0" smtClean="0"/>
              <a:t>2.Огород на подоконнике.</a:t>
            </a:r>
          </a:p>
          <a:p>
            <a:r>
              <a:rPr lang="ru-RU" sz="2900" dirty="0" smtClean="0"/>
              <a:t>3.Экологическое воспитание дошкольников.</a:t>
            </a:r>
          </a:p>
          <a:p>
            <a:r>
              <a:rPr lang="ru-RU" sz="2900" dirty="0" smtClean="0"/>
              <a:t>4.Поделки из природного материала.</a:t>
            </a:r>
          </a:p>
          <a:p>
            <a:r>
              <a:rPr lang="ru-RU" sz="2900" dirty="0" smtClean="0"/>
              <a:t>5.Все профессии важны.</a:t>
            </a:r>
          </a:p>
          <a:p>
            <a:r>
              <a:rPr lang="ru-RU" sz="2900" dirty="0" smtClean="0"/>
              <a:t>6.Праздники и развлечения.</a:t>
            </a:r>
          </a:p>
          <a:p>
            <a:r>
              <a:rPr lang="ru-RU" sz="2900" dirty="0" smtClean="0"/>
              <a:t>7.Чистота –залог здоровья.</a:t>
            </a:r>
          </a:p>
          <a:p>
            <a:r>
              <a:rPr lang="ru-RU" sz="2900" dirty="0" smtClean="0"/>
              <a:t>8.Сильные,смелые,ловкие.</a:t>
            </a:r>
          </a:p>
          <a:p>
            <a:r>
              <a:rPr lang="ru-RU" sz="2900" dirty="0" smtClean="0"/>
              <a:t>9.Театрализованная деятельность в ДОУ.</a:t>
            </a:r>
            <a:endParaRPr lang="ru-RU" sz="29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85852" y="214290"/>
            <a:ext cx="5992836" cy="2071702"/>
          </a:xfrm>
        </p:spPr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FF0000"/>
                </a:solidFill>
              </a:rPr>
              <a:t>Заняли призовые места и получили дипломы в конкурсах:</a:t>
            </a:r>
          </a:p>
          <a:p>
            <a:r>
              <a:rPr lang="ru-RU" sz="1800" i="1" dirty="0" smtClean="0">
                <a:solidFill>
                  <a:srgbClr val="FF0000"/>
                </a:solidFill>
              </a:rPr>
              <a:t>1.Огород на подоконнике.</a:t>
            </a:r>
          </a:p>
          <a:p>
            <a:r>
              <a:rPr lang="ru-RU" sz="1800" i="1" dirty="0" smtClean="0">
                <a:solidFill>
                  <a:srgbClr val="FF0000"/>
                </a:solidFill>
              </a:rPr>
              <a:t>2.Поделки из природного материала.</a:t>
            </a:r>
          </a:p>
          <a:p>
            <a:r>
              <a:rPr lang="ru-RU" sz="1800" i="1" dirty="0" smtClean="0">
                <a:solidFill>
                  <a:srgbClr val="FF0000"/>
                </a:solidFill>
              </a:rPr>
              <a:t>3.Трудовое воспитание дошкольников.</a:t>
            </a:r>
          </a:p>
          <a:p>
            <a:r>
              <a:rPr lang="ru-RU" sz="1800" i="1" dirty="0" smtClean="0">
                <a:solidFill>
                  <a:srgbClr val="FF0000"/>
                </a:solidFill>
              </a:rPr>
              <a:t>4.Экологическое воспитание дошкольников.</a:t>
            </a:r>
            <a:endParaRPr lang="ru-RU" sz="18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Прохорова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360000">
            <a:off x="318668" y="2058918"/>
            <a:ext cx="2830558" cy="4288283"/>
          </a:xfrm>
          <a:prstGeom prst="rect">
            <a:avLst/>
          </a:prstGeom>
        </p:spPr>
      </p:pic>
      <p:pic>
        <p:nvPicPr>
          <p:cNvPr id="7" name="Рисунок 6" descr="Прохорова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0000">
            <a:off x="5859290" y="1918635"/>
            <a:ext cx="3001432" cy="4405490"/>
          </a:xfrm>
          <a:prstGeom prst="rect">
            <a:avLst/>
          </a:prstGeom>
        </p:spPr>
      </p:pic>
      <p:pic>
        <p:nvPicPr>
          <p:cNvPr id="8" name="Рисунок 7" descr="592716-043-045-se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0363" y="2071678"/>
            <a:ext cx="3143273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6512" y="285728"/>
            <a:ext cx="992176" cy="14287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" name="Рисунок 5" descr="Родион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3786215" cy="4857784"/>
          </a:xfrm>
          <a:prstGeom prst="rect">
            <a:avLst/>
          </a:prstGeom>
        </p:spPr>
      </p:pic>
      <p:pic>
        <p:nvPicPr>
          <p:cNvPr id="7" name="Рисунок 6" descr="Прохорова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1500174"/>
            <a:ext cx="3429024" cy="5143536"/>
          </a:xfrm>
          <a:prstGeom prst="rect">
            <a:avLst/>
          </a:prstGeom>
        </p:spPr>
      </p:pic>
      <p:pic>
        <p:nvPicPr>
          <p:cNvPr id="8" name="Рисунок 7" descr="Родионов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857232"/>
            <a:ext cx="3500462" cy="550070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3108" y="1428736"/>
            <a:ext cx="4929222" cy="2357454"/>
          </a:xfrm>
        </p:spPr>
        <p:txBody>
          <a:bodyPr>
            <a:normAutofit/>
          </a:bodyPr>
          <a:lstStyle/>
          <a:p>
            <a:r>
              <a:rPr lang="ru-RU" sz="7200" i="1" dirty="0" smtClean="0">
                <a:solidFill>
                  <a:srgbClr val="FF0000"/>
                </a:solidFill>
              </a:rPr>
              <a:t>Спасибо за    внимание!</a:t>
            </a:r>
            <a:endParaRPr lang="ru-RU" sz="7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7158" y="214290"/>
            <a:ext cx="6921530" cy="378621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              </a:t>
            </a:r>
            <a:r>
              <a:rPr lang="ru-RU" sz="2800" b="1" i="1" dirty="0" smtClean="0">
                <a:solidFill>
                  <a:srgbClr val="FF0000"/>
                </a:solidFill>
              </a:rPr>
              <a:t>Знакомим детей с временами года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8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4048122" cy="3036091"/>
          </a:xfrm>
          <a:prstGeom prst="rect">
            <a:avLst/>
          </a:prstGeom>
        </p:spPr>
      </p:pic>
      <p:pic>
        <p:nvPicPr>
          <p:cNvPr id="7" name="Рисунок 6" descr="P10123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785795"/>
            <a:ext cx="4048153" cy="3357586"/>
          </a:xfrm>
          <a:prstGeom prst="rect">
            <a:avLst/>
          </a:prstGeom>
        </p:spPr>
      </p:pic>
      <p:pic>
        <p:nvPicPr>
          <p:cNvPr id="8" name="Рисунок 7" descr="Фото06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647082"/>
            <a:ext cx="3214710" cy="3214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26" y="3647082"/>
            <a:ext cx="3802134" cy="32109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285728"/>
            <a:ext cx="5486400" cy="588647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Наш уголок природы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8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515" y="928025"/>
            <a:ext cx="5143535" cy="3857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7817"/>
            <a:ext cx="4715000" cy="33066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7224" y="428604"/>
            <a:ext cx="6421464" cy="928694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Учим детей ухаживать за растениями</a:t>
            </a:r>
            <a:r>
              <a:rPr lang="ru-RU" sz="2800" i="1" dirty="0" smtClean="0">
                <a:solidFill>
                  <a:srgbClr val="0070C0"/>
                </a:solidFill>
              </a:rPr>
              <a:t>.</a:t>
            </a:r>
            <a:endParaRPr lang="ru-RU" sz="2800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DSC011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380000">
            <a:off x="420722" y="1473859"/>
            <a:ext cx="3749619" cy="2916389"/>
          </a:xfrm>
          <a:prstGeom prst="rect">
            <a:avLst/>
          </a:prstGeom>
        </p:spPr>
      </p:pic>
      <p:pic>
        <p:nvPicPr>
          <p:cNvPr id="7" name="Рисунок 6" descr="DSC017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60000">
            <a:off x="4687105" y="1387113"/>
            <a:ext cx="3751398" cy="2554143"/>
          </a:xfrm>
          <a:prstGeom prst="rect">
            <a:avLst/>
          </a:prstGeom>
        </p:spPr>
      </p:pic>
      <p:pic>
        <p:nvPicPr>
          <p:cNvPr id="8" name="Рисунок 7" descr="DSC018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86050" y="3857604"/>
            <a:ext cx="4000528" cy="3000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357166"/>
            <a:ext cx="6492902" cy="1500198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Труд в природе имеет огромное  воспитательное значение. Зимой мы оформляем «Огород на подоконнике».</a:t>
            </a:r>
            <a:endParaRPr lang="ru-RU" sz="2400" i="1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DSC018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540000">
            <a:off x="332193" y="1782880"/>
            <a:ext cx="3847321" cy="2959949"/>
          </a:xfrm>
          <a:prstGeom prst="rect">
            <a:avLst/>
          </a:prstGeom>
        </p:spPr>
      </p:pic>
      <p:pic>
        <p:nvPicPr>
          <p:cNvPr id="7" name="Рисунок 6" descr="DSC018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20000">
            <a:off x="5298166" y="1749837"/>
            <a:ext cx="3207095" cy="3492000"/>
          </a:xfrm>
          <a:prstGeom prst="rect">
            <a:avLst/>
          </a:prstGeom>
        </p:spPr>
      </p:pic>
      <p:pic>
        <p:nvPicPr>
          <p:cNvPr id="8" name="Рисунок 7" descr="DSC018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4143380"/>
            <a:ext cx="4143404" cy="27146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" y="0"/>
            <a:ext cx="912259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5" y="3429000"/>
            <a:ext cx="4456709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145"/>
            <a:ext cx="5832648" cy="4005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10" y="3717032"/>
            <a:ext cx="449707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60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nature 1334 (4.2Х3.2)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3" b="8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4414" y="357166"/>
            <a:ext cx="4643470" cy="1143008"/>
          </a:xfrm>
        </p:spPr>
        <p:txBody>
          <a:bodyPr>
            <a:normAutofit/>
          </a:bodyPr>
          <a:lstStyle/>
          <a:p>
            <a:r>
              <a:rPr lang="ru-RU" sz="3600" i="1" dirty="0" smtClean="0">
                <a:solidFill>
                  <a:srgbClr val="7030A0"/>
                </a:solidFill>
              </a:rPr>
              <a:t>        Сбор урожая.</a:t>
            </a:r>
            <a:endParaRPr lang="ru-RU" sz="3600" i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DSC02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796" y="1000108"/>
            <a:ext cx="3516948" cy="2857520"/>
          </a:xfrm>
          <a:prstGeom prst="rect">
            <a:avLst/>
          </a:prstGeom>
        </p:spPr>
      </p:pic>
      <p:pic>
        <p:nvPicPr>
          <p:cNvPr id="7" name="Рисунок 6" descr="DSC02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3714752"/>
            <a:ext cx="3429024" cy="2928958"/>
          </a:xfrm>
          <a:prstGeom prst="rect">
            <a:avLst/>
          </a:prstGeom>
        </p:spPr>
      </p:pic>
      <p:pic>
        <p:nvPicPr>
          <p:cNvPr id="8" name="Рисунок 7" descr="DSC020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357298"/>
            <a:ext cx="3643338" cy="28753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715</Words>
  <Application>Microsoft Office PowerPoint</Application>
  <PresentationFormat>Экран (4:3)</PresentationFormat>
  <Paragraphs>87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54</cp:revision>
  <dcterms:created xsi:type="dcterms:W3CDTF">2016-05-21T10:21:36Z</dcterms:created>
  <dcterms:modified xsi:type="dcterms:W3CDTF">2017-04-02T15:17:24Z</dcterms:modified>
</cp:coreProperties>
</file>